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78" r:id="rId2"/>
    <p:sldId id="279" r:id="rId3"/>
    <p:sldId id="281" r:id="rId4"/>
    <p:sldId id="28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90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5F420-0308-4482-B237-AEDF1665767E}" type="datetimeFigureOut">
              <a:rPr lang="uk-UA" smtClean="0"/>
              <a:t>21.03.2021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DACF9-CC45-408D-9593-2889C754843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2714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DACF9-CC45-408D-9593-2889C7548432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342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5EDCE68-80E7-4274-B241-0DE032A26847}" type="datetimeFigureOut">
              <a:rPr lang="ru-RU" smtClean="0"/>
              <a:pPr/>
              <a:t>21.03.2021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1D7C451-929F-4841-9AD1-777F721FF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138" y="139485"/>
            <a:ext cx="9434285" cy="43250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Херсонський державний університет</a:t>
            </a:r>
            <a:br>
              <a:rPr lang="uk-UA" sz="2400" dirty="0" smtClean="0"/>
            </a:br>
            <a:r>
              <a:rPr lang="uk-UA" sz="2400" dirty="0" smtClean="0"/>
              <a:t>медичний факультет</a:t>
            </a:r>
            <a:br>
              <a:rPr lang="uk-UA" sz="2400" dirty="0" smtClean="0"/>
            </a:br>
            <a:r>
              <a:rPr lang="uk-UA" sz="2400" dirty="0" smtClean="0"/>
              <a:t>кафедра хімії та фармації</a:t>
            </a:r>
            <a:br>
              <a:rPr lang="uk-UA" sz="2400" dirty="0" smtClean="0"/>
            </a:b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5400" dirty="0" smtClean="0"/>
              <a:t>ВСТУП ДО ТЕРМОДИНАМІКИ</a:t>
            </a:r>
            <a:r>
              <a:rPr lang="uk-UA" sz="4000" dirty="0"/>
              <a:t/>
            </a:r>
            <a:br>
              <a:rPr lang="uk-UA" sz="4000" dirty="0"/>
            </a:br>
            <a:r>
              <a:rPr lang="uk-UA" sz="1800" dirty="0"/>
              <a:t/>
            </a:r>
            <a:br>
              <a:rPr lang="uk-UA" sz="1800" dirty="0"/>
            </a:br>
            <a:r>
              <a:rPr lang="uk-UA" sz="1800" dirty="0"/>
              <a:t>Вибіркова навчальна дисципліна</a:t>
            </a:r>
            <a:br>
              <a:rPr lang="uk-UA" sz="1800" dirty="0"/>
            </a:br>
            <a:r>
              <a:rPr lang="uk-UA" sz="1800" dirty="0"/>
              <a:t>освітньої програми “ХІМІЯ”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перший (бакалаврський) рівень вищої освіти</a:t>
            </a:r>
            <a:br>
              <a:rPr lang="uk-UA" sz="1800" dirty="0" smtClean="0"/>
            </a:br>
            <a:r>
              <a:rPr lang="uk-UA" sz="1800" dirty="0" smtClean="0"/>
              <a:t>спеціальність </a:t>
            </a:r>
            <a:r>
              <a:rPr lang="uk-UA" sz="1800" dirty="0" smtClean="0"/>
              <a:t>014 Середня освіта (ХІМІЯ)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семестр викладання  4</a:t>
            </a:r>
            <a:br>
              <a:rPr lang="uk-UA" sz="1800" dirty="0" smtClean="0"/>
            </a:br>
            <a:r>
              <a:rPr lang="uk-UA" sz="1800" smtClean="0"/>
              <a:t>група </a:t>
            </a:r>
            <a:r>
              <a:rPr lang="uk-UA" sz="1800" smtClean="0"/>
              <a:t>241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320511"/>
            <a:ext cx="9905998" cy="96153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uk-UA" b="1" dirty="0" smtClean="0"/>
              <a:t>Мета </a:t>
            </a:r>
            <a:r>
              <a:rPr lang="uk-UA" b="1" dirty="0"/>
              <a:t>та завдання курсу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730" y="904973"/>
            <a:ext cx="11189616" cy="5816337"/>
          </a:xfrm>
        </p:spPr>
        <p:txBody>
          <a:bodyPr>
            <a:noAutofit/>
          </a:bodyPr>
          <a:lstStyle/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u="sng" dirty="0" smtClean="0"/>
              <a:t>Метою</a:t>
            </a:r>
            <a:r>
              <a:rPr lang="uk-UA" sz="2000" dirty="0" smtClean="0"/>
              <a:t> </a:t>
            </a:r>
            <a:r>
              <a:rPr lang="uk-UA" sz="2000" dirty="0"/>
              <a:t>викладання курсу </a:t>
            </a:r>
            <a:r>
              <a:rPr lang="uk-UA" sz="2000" dirty="0" smtClean="0"/>
              <a:t>«Вступ до термодинаміки» </a:t>
            </a:r>
            <a:r>
              <a:rPr lang="uk-UA" sz="2000" dirty="0"/>
              <a:t>є формування системи знань про </a:t>
            </a:r>
            <a:r>
              <a:rPr lang="uk-UA" sz="2000" dirty="0" smtClean="0"/>
              <a:t>закономірності взаємного перетворення різних видів енергії одна в одну, що відбуваються в макроскопічних системах.</a:t>
            </a:r>
            <a:endParaRPr lang="ru-RU" sz="2000" dirty="0"/>
          </a:p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u="sng" dirty="0">
                <a:solidFill>
                  <a:schemeClr val="tx1"/>
                </a:solidFill>
              </a:rPr>
              <a:t>Основними завданнями </a:t>
            </a:r>
            <a:r>
              <a:rPr lang="uk-UA" sz="2000" dirty="0"/>
              <a:t>вивчення курсу є:</a:t>
            </a:r>
            <a:endParaRPr lang="ru-RU" sz="2000" dirty="0"/>
          </a:p>
          <a:p>
            <a:pPr marL="45720" indent="432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dirty="0"/>
              <a:t>Теоретичні: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/>
              <a:t>ф</a:t>
            </a:r>
            <a:r>
              <a:rPr lang="uk-UA" sz="2000" dirty="0" smtClean="0"/>
              <a:t>ормування знань базової термінології </a:t>
            </a:r>
            <a:r>
              <a:rPr lang="uk-UA" sz="2000" dirty="0"/>
              <a:t>хімічної термодинаміки, </a:t>
            </a:r>
            <a:r>
              <a:rPr lang="uk-UA" sz="2000" dirty="0" smtClean="0"/>
              <a:t>основних понять </a:t>
            </a:r>
            <a:r>
              <a:rPr lang="uk-UA" sz="2000" dirty="0"/>
              <a:t>і </a:t>
            </a:r>
            <a:r>
              <a:rPr lang="uk-UA" sz="2000" dirty="0" smtClean="0"/>
              <a:t>законів </a:t>
            </a:r>
            <a:r>
              <a:rPr lang="uk-UA" sz="2000" dirty="0"/>
              <a:t>термодинаміки, їх математичні </a:t>
            </a:r>
            <a:r>
              <a:rPr lang="uk-UA" sz="2000" dirty="0" smtClean="0"/>
              <a:t>вирази;</a:t>
            </a:r>
            <a:r>
              <a:rPr lang="ru-RU" sz="2000" dirty="0"/>
              <a:t> </a:t>
            </a:r>
            <a:endParaRPr lang="ru-RU" sz="2000" dirty="0" smtClean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ru-RU" sz="2000" dirty="0" err="1"/>
              <a:t>ф</a:t>
            </a:r>
            <a:r>
              <a:rPr lang="ru-RU" sz="2000" dirty="0" err="1" smtClean="0"/>
              <a:t>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знань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законів</a:t>
            </a:r>
            <a:r>
              <a:rPr lang="ru-RU" sz="2000" dirty="0" smtClean="0"/>
              <a:t> </a:t>
            </a:r>
            <a:r>
              <a:rPr lang="ru-RU" sz="2000" dirty="0" err="1"/>
              <a:t>перебігу</a:t>
            </a:r>
            <a:r>
              <a:rPr lang="ru-RU" sz="2000" dirty="0"/>
              <a:t> </a:t>
            </a:r>
            <a:r>
              <a:rPr lang="ru-RU" sz="2000" dirty="0" err="1"/>
              <a:t>хімічних</a:t>
            </a:r>
            <a:r>
              <a:rPr lang="ru-RU" sz="2000" dirty="0"/>
              <a:t> </a:t>
            </a:r>
            <a:r>
              <a:rPr lang="ru-RU" sz="2000" dirty="0" err="1"/>
              <a:t>процесів</a:t>
            </a:r>
            <a:r>
              <a:rPr lang="ru-RU" sz="2000" dirty="0"/>
              <a:t> та </a:t>
            </a:r>
            <a:r>
              <a:rPr lang="ru-RU" sz="2000" dirty="0" err="1" smtClean="0"/>
              <a:t>законів</a:t>
            </a:r>
            <a:r>
              <a:rPr lang="ru-RU" sz="2000" dirty="0" smtClean="0"/>
              <a:t> </a:t>
            </a:r>
            <a:r>
              <a:rPr lang="ru-RU" sz="2000" dirty="0" err="1"/>
              <a:t>хімічної</a:t>
            </a:r>
            <a:r>
              <a:rPr lang="ru-RU" sz="2000" dirty="0"/>
              <a:t> </a:t>
            </a:r>
            <a:r>
              <a:rPr lang="ru-RU" sz="2000" dirty="0" err="1"/>
              <a:t>рівноваги</a:t>
            </a:r>
            <a:r>
              <a:rPr lang="ru-RU" sz="2000" dirty="0"/>
              <a:t> в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термодинамічного</a:t>
            </a:r>
            <a:r>
              <a:rPr lang="ru-RU" sz="2000" dirty="0"/>
              <a:t> стану </a:t>
            </a:r>
            <a:r>
              <a:rPr lang="ru-RU" sz="2000" dirty="0" err="1"/>
              <a:t>системи</a:t>
            </a:r>
            <a:r>
              <a:rPr lang="ru-RU" sz="2000" dirty="0"/>
              <a:t> і умов </a:t>
            </a:r>
            <a:r>
              <a:rPr lang="ru-RU" sz="2000" dirty="0" err="1"/>
              <a:t>протікання</a:t>
            </a:r>
            <a:r>
              <a:rPr lang="ru-RU" sz="2000" dirty="0"/>
              <a:t> для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оптимальних</a:t>
            </a:r>
            <a:r>
              <a:rPr lang="ru-RU" sz="2000" dirty="0"/>
              <a:t> </a:t>
            </a:r>
            <a:r>
              <a:rPr lang="ru-RU" sz="2000" dirty="0" err="1"/>
              <a:t>шляхів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 на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 smtClean="0"/>
              <a:t>процеси</a:t>
            </a:r>
            <a:r>
              <a:rPr lang="ru-RU" sz="2000" dirty="0" smtClean="0"/>
              <a:t>;</a:t>
            </a:r>
            <a:endParaRPr lang="uk-UA" sz="2000" dirty="0" smtClean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/>
              <a:t>засвоєння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експериментальних</a:t>
            </a:r>
            <a:r>
              <a:rPr lang="ru-RU" sz="2000" dirty="0" smtClean="0"/>
              <a:t> </a:t>
            </a:r>
            <a:r>
              <a:rPr lang="ru-RU" sz="2000" dirty="0"/>
              <a:t>і </a:t>
            </a:r>
            <a:r>
              <a:rPr lang="ru-RU" sz="2000" dirty="0" err="1" smtClean="0"/>
              <a:t>розрахункових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методів</a:t>
            </a:r>
            <a:r>
              <a:rPr lang="ru-RU" sz="2000" dirty="0" smtClean="0"/>
              <a:t>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макроскопічних</a:t>
            </a:r>
            <a:r>
              <a:rPr lang="ru-RU" sz="2000" dirty="0"/>
              <a:t> характеристик </a:t>
            </a:r>
            <a:r>
              <a:rPr lang="ru-RU" sz="2000" dirty="0" smtClean="0"/>
              <a:t>систем </a:t>
            </a:r>
            <a:r>
              <a:rPr lang="ru-RU" sz="2000" dirty="0"/>
              <a:t>і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 smtClean="0"/>
              <a:t>складових</a:t>
            </a:r>
            <a:r>
              <a:rPr lang="ru-RU" sz="2000" dirty="0" smtClean="0"/>
              <a:t>.</a:t>
            </a:r>
          </a:p>
          <a:p>
            <a:pPr marL="38862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b="1" dirty="0" smtClean="0"/>
              <a:t>Практичні</a:t>
            </a:r>
            <a:r>
              <a:rPr lang="uk-UA" sz="2000" b="1" dirty="0"/>
              <a:t>: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здійснювати </a:t>
            </a:r>
            <a:r>
              <a:rPr lang="uk-UA" sz="2000" dirty="0"/>
              <a:t>оцінку основних термодинамічних параметрів процесів з використанням відомих фізико-хімічних </a:t>
            </a:r>
            <a:r>
              <a:rPr lang="uk-UA" sz="2000" dirty="0" smtClean="0"/>
              <a:t>моделей;</a:t>
            </a:r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 </a:t>
            </a:r>
            <a:r>
              <a:rPr lang="uk-UA" sz="2000" dirty="0"/>
              <a:t>здатність </a:t>
            </a:r>
            <a:r>
              <a:rPr lang="ru-RU" sz="2000" dirty="0" err="1"/>
              <a:t>прогнозува</a:t>
            </a:r>
            <a:r>
              <a:rPr lang="uk-UA" sz="2000" dirty="0"/>
              <a:t>ти</a:t>
            </a:r>
            <a:r>
              <a:rPr lang="uk-UA" sz="2000" dirty="0" smtClean="0"/>
              <a:t> можливість та напрямок протікання </a:t>
            </a:r>
            <a:r>
              <a:rPr lang="uk-UA" sz="2000" dirty="0"/>
              <a:t>хімічних процесів і їхні кінцеві </a:t>
            </a:r>
            <a:r>
              <a:rPr lang="uk-UA" sz="2000" dirty="0" smtClean="0"/>
              <a:t>результати;</a:t>
            </a:r>
            <a:endParaRPr lang="ru-RU" sz="2000" dirty="0"/>
          </a:p>
          <a:p>
            <a:pPr marL="708660" indent="-342900">
              <a:lnSpc>
                <a:spcPct val="10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uk-UA" sz="2000" dirty="0" smtClean="0"/>
              <a:t>застосовувати </a:t>
            </a:r>
            <a:r>
              <a:rPr lang="uk-UA" sz="2000" dirty="0"/>
              <a:t>фізико-хімічні методи дослідження систем і </a:t>
            </a:r>
            <a:r>
              <a:rPr lang="uk-UA" sz="2000" dirty="0" smtClean="0"/>
              <a:t>процесів.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7856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4949" y="1178931"/>
            <a:ext cx="1115877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/>
            <a:r>
              <a:rPr lang="uk-UA" sz="2400" b="1" dirty="0" smtClean="0"/>
              <a:t>Фізична хімія</a:t>
            </a:r>
            <a:r>
              <a:rPr lang="uk-UA" sz="2400" dirty="0" smtClean="0"/>
              <a:t> – наука, що пояснює хімічні явища і встановлює їхні закономірності на основі загальних принципів фізики та хімії. Вона охоплює всі питання теорії хімічних процесів і розглядає вплив фізичних параметрів на хімічні перетворення й хімічний склад на фізичні властивості. Для розв'язання цих питань фізична хімія використовує два основні методи: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Термодинамічний</a:t>
            </a:r>
            <a:r>
              <a:rPr lang="uk-UA" sz="2400" dirty="0" smtClean="0"/>
              <a:t>, який дає точні співвідношення між енергією і властивостями системи, не потребуючи при цьому будь-яких відомостей про будову молекул або механізм процесу.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Статистичний</a:t>
            </a:r>
            <a:r>
              <a:rPr lang="uk-UA" sz="2400" dirty="0" smtClean="0"/>
              <a:t>, який ґрунтується на вченні про молекулярну природу тіл. Використання методів статистичної механіки дає змогу пов'язати макроскопічні властивості тіл із мікроскопічними властивостями молекул.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4562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939" y="836908"/>
            <a:ext cx="102908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/>
            <a:r>
              <a:rPr lang="uk-UA" sz="2400" b="1" dirty="0" smtClean="0"/>
              <a:t>Термодинаміка</a:t>
            </a:r>
            <a:r>
              <a:rPr lang="uk-UA" sz="2400" dirty="0" smtClean="0"/>
              <a:t> – це наука, що вивчає закони й форми обміну енергією у вигляді теплоти та роботи між матеріальними об'єктами.</a:t>
            </a:r>
          </a:p>
          <a:p>
            <a:pPr indent="432000" algn="just"/>
            <a:r>
              <a:rPr lang="uk-UA" sz="2400" b="1" dirty="0" smtClean="0"/>
              <a:t>Хімічна термодинаміка </a:t>
            </a:r>
            <a:r>
              <a:rPr lang="uk-UA" sz="2400" dirty="0" smtClean="0"/>
              <a:t>займається застосуванням законів термодинаміки до хімічних процесів, а також до фізичних процесів (зміна об'єму, тиску, фазові перетворення тощо), які впливають на хімічні перетворення та супроводжують їх.</a:t>
            </a:r>
          </a:p>
          <a:p>
            <a:pPr indent="432000" algn="just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Хімічна термодинаміка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–</a:t>
            </a:r>
            <a:r>
              <a:rPr lang="en-US" sz="2400" dirty="0" smtClean="0"/>
              <a:t> </a:t>
            </a:r>
            <a:r>
              <a:rPr lang="uk-UA" sz="2400" dirty="0" smtClean="0"/>
              <a:t>найважливіший розділ фізичної хімії, оскільки вона вивчає та описує фундаментальні закони енергетики хімічних процесів. </a:t>
            </a:r>
          </a:p>
          <a:p>
            <a:pPr indent="432000" algn="just"/>
            <a:r>
              <a:rPr lang="uk-UA" sz="2400" dirty="0" smtClean="0"/>
              <a:t>Знання </a:t>
            </a:r>
            <a:r>
              <a:rPr lang="uk-UA" sz="2400" dirty="0"/>
              <a:t>законів хімічної термодинаміки дозволяє </a:t>
            </a:r>
            <a:r>
              <a:rPr lang="uk-UA" sz="2400" dirty="0" smtClean="0"/>
              <a:t>вирішувати такі завдання, як визначення енергетичних ефектів хімічних і фізико-хімічних процесів, можливості і умови самодовільного перебігу хімічної реакції з максимальним виходом продукту. Розв'язання цих завдань цілком відповідає основній меті хіміка -</a:t>
            </a:r>
            <a:r>
              <a:rPr lang="uk-UA" sz="2400" dirty="0"/>
              <a:t> </a:t>
            </a:r>
            <a:r>
              <a:rPr lang="uk-UA" sz="2400" dirty="0" smtClean="0"/>
              <a:t>керуванню хімічним процесом. </a:t>
            </a:r>
          </a:p>
        </p:txBody>
      </p:sp>
    </p:spTree>
    <p:extLst>
      <p:ext uri="{BB962C8B-B14F-4D97-AF65-F5344CB8AC3E}">
        <p14:creationId xmlns:p14="http://schemas.microsoft.com/office/powerpoint/2010/main" val="370505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1139</TotalTime>
  <Words>365</Words>
  <Application>Microsoft Office PowerPoint</Application>
  <PresentationFormat>Произвольный</PresentationFormat>
  <Paragraphs>20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   Херсонський державний університет медичний факультет кафедра хімії та фармації  ВСТУП ДО ТЕРМОДИНАМІКИ  Вибіркова навчальна дисципліна освітньої програми “ХІМІЯ” перший (бакалаврський) рівень вищої освіти спеціальність 014 Середня освіта (ХІМІЯ) семестр викладання  4 група 241</vt:lpstr>
      <vt:lpstr>Мета та завдання курсу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Вода – найпоширеніша речовина на Землі</dc:title>
  <dc:creator>Dimon 1970</dc:creator>
  <cp:lastModifiedBy>sanka</cp:lastModifiedBy>
  <cp:revision>44</cp:revision>
  <dcterms:created xsi:type="dcterms:W3CDTF">2018-02-19T16:07:47Z</dcterms:created>
  <dcterms:modified xsi:type="dcterms:W3CDTF">2021-03-21T20:11:27Z</dcterms:modified>
</cp:coreProperties>
</file>